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9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2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No trade by country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Generated on 08-21-2022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Bahrain: Percent fed:8.2%</a:t>
            </a:r>
          </a:p>
        </p:txBody>
      </p:sp>
      <p:pic>
        <p:nvPicPr>
          <p:cNvPr id="3" name="Picture 2" descr="no_tradeBahr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Paraguay: Percent fed:465.6%</a:t>
            </a:r>
          </a:p>
        </p:txBody>
      </p:sp>
      <p:pic>
        <p:nvPicPr>
          <p:cNvPr id="3" name="Picture 2" descr="no_tradeParagu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Peru: Percent fed:61.4%</a:t>
            </a:r>
          </a:p>
        </p:txBody>
      </p:sp>
      <p:pic>
        <p:nvPicPr>
          <p:cNvPr id="3" name="Picture 2" descr="no_tradePer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Philippines: Percent fed:88.2%</a:t>
            </a:r>
          </a:p>
        </p:txBody>
      </p:sp>
      <p:pic>
        <p:nvPicPr>
          <p:cNvPr id="3" name="Picture 2" descr="no_tradePhilippin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Qatar: Percent fed:1.6%</a:t>
            </a:r>
          </a:p>
        </p:txBody>
      </p:sp>
      <p:pic>
        <p:nvPicPr>
          <p:cNvPr id="3" name="Picture 2" descr="no_tradeQat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Russian Federation: Percent fed:128.1%</a:t>
            </a:r>
          </a:p>
        </p:txBody>
      </p:sp>
      <p:pic>
        <p:nvPicPr>
          <p:cNvPr id="3" name="Picture 2" descr="no_tradeRussian Feder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Rwanda: Percent fed:36.0%</a:t>
            </a:r>
          </a:p>
        </p:txBody>
      </p:sp>
      <p:pic>
        <p:nvPicPr>
          <p:cNvPr id="3" name="Picture 2" descr="no_tradeRwan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Saudi Arabia: Percent fed:47.3%</a:t>
            </a:r>
          </a:p>
        </p:txBody>
      </p:sp>
      <p:pic>
        <p:nvPicPr>
          <p:cNvPr id="3" name="Picture 2" descr="no_tradeSaudi Ara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Senegal: Percent fed:127.7%</a:t>
            </a:r>
          </a:p>
        </p:txBody>
      </p:sp>
      <p:pic>
        <p:nvPicPr>
          <p:cNvPr id="3" name="Picture 2" descr="no_tradeSeneg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Serbia: Percent fed:128.7%</a:t>
            </a:r>
          </a:p>
        </p:txBody>
      </p:sp>
      <p:pic>
        <p:nvPicPr>
          <p:cNvPr id="3" name="Picture 2" descr="no_tradeSer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Sierra Leone: Percent fed:54.7%</a:t>
            </a:r>
          </a:p>
        </p:txBody>
      </p:sp>
      <p:pic>
        <p:nvPicPr>
          <p:cNvPr id="3" name="Picture 2" descr="no_tradeSierra Le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Bangladesh: Percent fed:95.1%</a:t>
            </a:r>
          </a:p>
        </p:txBody>
      </p:sp>
      <p:pic>
        <p:nvPicPr>
          <p:cNvPr id="3" name="Picture 2" descr="no_tradeBanglades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Singapore: Percent fed:9.1%</a:t>
            </a:r>
          </a:p>
        </p:txBody>
      </p:sp>
      <p:pic>
        <p:nvPicPr>
          <p:cNvPr id="3" name="Picture 2" descr="no_tradeSingapo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Somalia: Percent fed:35.4%</a:t>
            </a:r>
          </a:p>
        </p:txBody>
      </p:sp>
      <p:pic>
        <p:nvPicPr>
          <p:cNvPr id="3" name="Picture 2" descr="no_tradeSoma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Africa: Percent fed:90.3%</a:t>
            </a:r>
          </a:p>
        </p:txBody>
      </p:sp>
      <p:pic>
        <p:nvPicPr>
          <p:cNvPr id="3" name="Picture 2" descr="no_tradeSouth Afr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South Sudan: Percent fed:53.8%</a:t>
            </a:r>
          </a:p>
        </p:txBody>
      </p:sp>
      <p:pic>
        <p:nvPicPr>
          <p:cNvPr id="3" name="Picture 2" descr="no_tradeSouth Sud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Sri Lanka: Percent fed:95.0%</a:t>
            </a:r>
          </a:p>
        </p:txBody>
      </p:sp>
      <p:pic>
        <p:nvPicPr>
          <p:cNvPr id="3" name="Picture 2" descr="no_tradeSri Lank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Sudan: Percent fed:72.1%</a:t>
            </a:r>
          </a:p>
        </p:txBody>
      </p:sp>
      <p:pic>
        <p:nvPicPr>
          <p:cNvPr id="3" name="Picture 2" descr="no_tradeSud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Suriname: Percent fed:70.7%</a:t>
            </a:r>
          </a:p>
        </p:txBody>
      </p:sp>
      <p:pic>
        <p:nvPicPr>
          <p:cNvPr id="3" name="Picture 2" descr="no_tradeSurina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Switzerland: Percent fed:62.0%</a:t>
            </a:r>
          </a:p>
        </p:txBody>
      </p:sp>
      <p:pic>
        <p:nvPicPr>
          <p:cNvPr id="3" name="Picture 2" descr="no_tradeSwitzerl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Syrian Arab Republic: Percent fed:73.0%</a:t>
            </a:r>
          </a:p>
        </p:txBody>
      </p:sp>
      <p:pic>
        <p:nvPicPr>
          <p:cNvPr id="3" name="Picture 2" descr="no_tradeSyrian Arab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Taiwan: Percent fed:36.3%</a:t>
            </a:r>
          </a:p>
        </p:txBody>
      </p:sp>
      <p:pic>
        <p:nvPicPr>
          <p:cNvPr id="3" name="Picture 2" descr="no_tradeTaiw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Barbados: Percent fed:14.4%</a:t>
            </a:r>
          </a:p>
        </p:txBody>
      </p:sp>
      <p:pic>
        <p:nvPicPr>
          <p:cNvPr id="3" name="Picture 2" descr="no_tradeBarbad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Tajikistan: Percent fed:25.9%</a:t>
            </a:r>
          </a:p>
        </p:txBody>
      </p:sp>
      <p:pic>
        <p:nvPicPr>
          <p:cNvPr id="3" name="Picture 2" descr="no_tradeTajik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United Republic of Tanzania: Percent fed:80.3%</a:t>
            </a:r>
          </a:p>
        </p:txBody>
      </p:sp>
      <p:pic>
        <p:nvPicPr>
          <p:cNvPr id="3" name="Picture 2" descr="no_tradeUnited Republic of Tanza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Thailand: Percent fed:115.8%</a:t>
            </a:r>
          </a:p>
        </p:txBody>
      </p:sp>
      <p:pic>
        <p:nvPicPr>
          <p:cNvPr id="3" name="Picture 2" descr="no_tradeThail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Togo: Percent fed:75.9%</a:t>
            </a:r>
          </a:p>
        </p:txBody>
      </p:sp>
      <p:pic>
        <p:nvPicPr>
          <p:cNvPr id="3" name="Picture 2" descr="no_tradeT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Trinidad and Tobago: Percent fed:3.6%</a:t>
            </a:r>
          </a:p>
        </p:txBody>
      </p:sp>
      <p:pic>
        <p:nvPicPr>
          <p:cNvPr id="3" name="Picture 2" descr="no_tradeTrinidad and Toba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Tunisia: Percent fed:90.0%</a:t>
            </a:r>
          </a:p>
        </p:txBody>
      </p:sp>
      <p:pic>
        <p:nvPicPr>
          <p:cNvPr id="3" name="Picture 2" descr="no_tradeTunis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Turkiye: Percent fed:73.8%</a:t>
            </a:r>
          </a:p>
        </p:txBody>
      </p:sp>
      <p:pic>
        <p:nvPicPr>
          <p:cNvPr id="3" name="Picture 2" descr="no_tradeTurkiy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Turkmenistan: Percent fed:40.2%</a:t>
            </a:r>
          </a:p>
        </p:txBody>
      </p:sp>
      <p:pic>
        <p:nvPicPr>
          <p:cNvPr id="3" name="Picture 2" descr="no_tradeTurkmen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Uganda: Percent fed:36.9%</a:t>
            </a:r>
          </a:p>
        </p:txBody>
      </p:sp>
      <p:pic>
        <p:nvPicPr>
          <p:cNvPr id="3" name="Picture 2" descr="no_tradeUgan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Ukraine: Percent fed:126.2%</a:t>
            </a:r>
          </a:p>
        </p:txBody>
      </p:sp>
      <p:pic>
        <p:nvPicPr>
          <p:cNvPr id="3" name="Picture 2" descr="no_tradeUkra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Belarus: Percent fed:117.4%</a:t>
            </a:r>
          </a:p>
        </p:txBody>
      </p:sp>
      <p:pic>
        <p:nvPicPr>
          <p:cNvPr id="3" name="Picture 2" descr="no_tradeBelar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United Arab Emirates: Percent fed:23.3%</a:t>
            </a:r>
          </a:p>
        </p:txBody>
      </p:sp>
      <p:pic>
        <p:nvPicPr>
          <p:cNvPr id="3" name="Picture 2" descr="no_tradeUnited Arab Emirat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United States of America: Percent fed:327.0%</a:t>
            </a:r>
          </a:p>
        </p:txBody>
      </p:sp>
      <p:pic>
        <p:nvPicPr>
          <p:cNvPr id="3" name="Picture 2" descr="no_tradeUnited States of Amer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Uruguay: Percent fed:1015.1%</a:t>
            </a:r>
          </a:p>
        </p:txBody>
      </p:sp>
      <p:pic>
        <p:nvPicPr>
          <p:cNvPr id="3" name="Picture 2" descr="no_tradeUrugu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Uzbekistan: Percent fed:45.9%</a:t>
            </a:r>
          </a:p>
        </p:txBody>
      </p:sp>
      <p:pic>
        <p:nvPicPr>
          <p:cNvPr id="3" name="Picture 2" descr="no_tradeUzbek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Venezuela (Bolivarian Republic of): Percent fed:42.2%</a:t>
            </a:r>
          </a:p>
        </p:txBody>
      </p:sp>
      <p:pic>
        <p:nvPicPr>
          <p:cNvPr id="3" name="Picture 2" descr="no_tradeVenezuela (Bolivarian Republic of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Viet Nam: Percent fed:81.5%</a:t>
            </a:r>
          </a:p>
        </p:txBody>
      </p:sp>
      <p:pic>
        <p:nvPicPr>
          <p:cNvPr id="3" name="Picture 2" descr="no_tradeViet N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Yemen: Percent fed:11.6%</a:t>
            </a:r>
          </a:p>
        </p:txBody>
      </p:sp>
      <p:pic>
        <p:nvPicPr>
          <p:cNvPr id="3" name="Picture 2" descr="no_tradeYem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Zambia: Percent fed:63.4%</a:t>
            </a:r>
          </a:p>
        </p:txBody>
      </p:sp>
      <p:pic>
        <p:nvPicPr>
          <p:cNvPr id="3" name="Picture 2" descr="no_tradeZam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Zimbabwe: Percent fed:38.0%</a:t>
            </a:r>
          </a:p>
        </p:txBody>
      </p:sp>
      <p:pic>
        <p:nvPicPr>
          <p:cNvPr id="3" name="Picture 2" descr="no_tradeZimbabw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Benin: Percent fed:94.6%</a:t>
            </a:r>
          </a:p>
        </p:txBody>
      </p:sp>
      <p:pic>
        <p:nvPicPr>
          <p:cNvPr id="3" name="Picture 2" descr="no_tradeBen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Bhutan: Percent fed:31.5%</a:t>
            </a:r>
          </a:p>
        </p:txBody>
      </p:sp>
      <p:pic>
        <p:nvPicPr>
          <p:cNvPr id="3" name="Picture 2" descr="no_tradeBhu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Bolivia (Plurinational State of): Percent fed:146.5%</a:t>
            </a:r>
          </a:p>
        </p:txBody>
      </p:sp>
      <p:pic>
        <p:nvPicPr>
          <p:cNvPr id="3" name="Picture 2" descr="no_tradeBolivia (Plurinational State of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Bosnia and Herzegovina: Percent fed:76.5%</a:t>
            </a:r>
          </a:p>
        </p:txBody>
      </p:sp>
      <p:pic>
        <p:nvPicPr>
          <p:cNvPr id="3" name="Picture 2" descr="no_tradeBosnia and Herzegov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Botswana: Percent fed:30.6%</a:t>
            </a:r>
          </a:p>
        </p:txBody>
      </p:sp>
      <p:pic>
        <p:nvPicPr>
          <p:cNvPr id="3" name="Picture 2" descr="no_tradeBotswa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Brazil: Percent fed:362.3%</a:t>
            </a:r>
          </a:p>
        </p:txBody>
      </p:sp>
      <p:pic>
        <p:nvPicPr>
          <p:cNvPr id="3" name="Picture 2" descr="no_tradeBraz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Afghanistan: Percent fed:21.9%</a:t>
            </a:r>
          </a:p>
        </p:txBody>
      </p:sp>
      <p:pic>
        <p:nvPicPr>
          <p:cNvPr id="3" name="Picture 2" descr="no_tradeAfghan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Brunei Darussalam: Percent fed:12.1%</a:t>
            </a:r>
          </a:p>
        </p:txBody>
      </p:sp>
      <p:pic>
        <p:nvPicPr>
          <p:cNvPr id="3" name="Picture 2" descr="no_tradeBrunei Darussal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Burkina Faso: Percent fed:78.2%</a:t>
            </a:r>
          </a:p>
        </p:txBody>
      </p:sp>
      <p:pic>
        <p:nvPicPr>
          <p:cNvPr id="3" name="Picture 2" descr="no_tradeBurkina Fas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Myanmar: Percent fed:79.6%</a:t>
            </a:r>
          </a:p>
        </p:txBody>
      </p:sp>
      <p:pic>
        <p:nvPicPr>
          <p:cNvPr id="3" name="Picture 2" descr="no_tradeMyanm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Burundi: Percent fed:32.3%</a:t>
            </a:r>
          </a:p>
        </p:txBody>
      </p:sp>
      <p:pic>
        <p:nvPicPr>
          <p:cNvPr id="3" name="Picture 2" descr="no_tradeBurund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Cabo Verde: Percent fed:4.8%</a:t>
            </a:r>
          </a:p>
        </p:txBody>
      </p:sp>
      <p:pic>
        <p:nvPicPr>
          <p:cNvPr id="3" name="Picture 2" descr="no_tradeCabo Ver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Cambodia: Percent fed:156.0%</a:t>
            </a:r>
          </a:p>
        </p:txBody>
      </p:sp>
      <p:pic>
        <p:nvPicPr>
          <p:cNvPr id="3" name="Picture 2" descr="no_tradeCambod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Cameroon: Percent fed:54.7%</a:t>
            </a:r>
          </a:p>
        </p:txBody>
      </p:sp>
      <p:pic>
        <p:nvPicPr>
          <p:cNvPr id="3" name="Picture 2" descr="no_tradeCamero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Canada: Percent fed:389.2%</a:t>
            </a:r>
          </a:p>
        </p:txBody>
      </p:sp>
      <p:pic>
        <p:nvPicPr>
          <p:cNvPr id="3" name="Picture 2" descr="no_tradeCanad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Central African Republic: Percent fed:44.2%</a:t>
            </a:r>
          </a:p>
        </p:txBody>
      </p:sp>
      <p:pic>
        <p:nvPicPr>
          <p:cNvPr id="3" name="Picture 2" descr="no_tradeCentral African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Chad: Percent fed:95.0%</a:t>
            </a:r>
          </a:p>
        </p:txBody>
      </p:sp>
      <p:pic>
        <p:nvPicPr>
          <p:cNvPr id="3" name="Picture 2" descr="no_tradeCh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Albania: Percent fed:43.4%</a:t>
            </a:r>
          </a:p>
        </p:txBody>
      </p:sp>
      <p:pic>
        <p:nvPicPr>
          <p:cNvPr id="3" name="Picture 2" descr="no_tradeAlba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Chile: Percent fed:129.4%</a:t>
            </a:r>
          </a:p>
        </p:txBody>
      </p:sp>
      <p:pic>
        <p:nvPicPr>
          <p:cNvPr id="3" name="Picture 2" descr="no_tradeCh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China: Percent fed:85.0%</a:t>
            </a:r>
          </a:p>
        </p:txBody>
      </p:sp>
      <p:pic>
        <p:nvPicPr>
          <p:cNvPr id="3" name="Picture 2" descr="no_tradeCh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Colombia: Percent fed:57.8%</a:t>
            </a:r>
          </a:p>
        </p:txBody>
      </p:sp>
      <p:pic>
        <p:nvPicPr>
          <p:cNvPr id="3" name="Picture 2" descr="no_tradeColom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Congo: Percent fed:550.6%</a:t>
            </a:r>
          </a:p>
        </p:txBody>
      </p:sp>
      <p:pic>
        <p:nvPicPr>
          <p:cNvPr id="3" name="Picture 2" descr="no_tradeCon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Democratic Republic of the Congo: Percent fed:2.8%</a:t>
            </a:r>
          </a:p>
        </p:txBody>
      </p:sp>
      <p:pic>
        <p:nvPicPr>
          <p:cNvPr id="3" name="Picture 2" descr="no_tradeDemocratic Republic of the Con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Costa Rica: Percent fed:152.9%</a:t>
            </a:r>
          </a:p>
        </p:txBody>
      </p:sp>
      <p:pic>
        <p:nvPicPr>
          <p:cNvPr id="3" name="Picture 2" descr="no_tradeCosta R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Cote d'Ivoire: Percent fed:66.4%</a:t>
            </a:r>
          </a:p>
        </p:txBody>
      </p:sp>
      <p:pic>
        <p:nvPicPr>
          <p:cNvPr id="3" name="Picture 2" descr="no_tradeCote d'Ivoi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Cuba: Percent fed:56.3%</a:t>
            </a:r>
          </a:p>
        </p:txBody>
      </p:sp>
      <p:pic>
        <p:nvPicPr>
          <p:cNvPr id="3" name="Picture 2" descr="no_tradeCub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Djibouti: Percent fed:13.8%</a:t>
            </a:r>
          </a:p>
        </p:txBody>
      </p:sp>
      <p:pic>
        <p:nvPicPr>
          <p:cNvPr id="3" name="Picture 2" descr="no_tradeDjibout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Dominican Republic: Percent fed:79.7%</a:t>
            </a:r>
          </a:p>
        </p:txBody>
      </p:sp>
      <p:pic>
        <p:nvPicPr>
          <p:cNvPr id="3" name="Picture 2" descr="no_tradeDominican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Algeria: Percent fed:67.9%</a:t>
            </a:r>
          </a:p>
        </p:txBody>
      </p:sp>
      <p:pic>
        <p:nvPicPr>
          <p:cNvPr id="3" name="Picture 2" descr="no_tradeAlg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Ecuador: Percent fed:79.5%</a:t>
            </a:r>
          </a:p>
        </p:txBody>
      </p:sp>
      <p:pic>
        <p:nvPicPr>
          <p:cNvPr id="3" name="Picture 2" descr="no_tradeEcuad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Egypt: Percent fed:55.2%</a:t>
            </a:r>
          </a:p>
        </p:txBody>
      </p:sp>
      <p:pic>
        <p:nvPicPr>
          <p:cNvPr id="3" name="Picture 2" descr="no_tradeEgyp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El Salvador: Percent fed:55.4%</a:t>
            </a:r>
          </a:p>
        </p:txBody>
      </p:sp>
      <p:pic>
        <p:nvPicPr>
          <p:cNvPr id="3" name="Picture 2" descr="no_tradeEl Salvad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Eritrea: Percent fed:40.8%</a:t>
            </a:r>
          </a:p>
        </p:txBody>
      </p:sp>
      <p:pic>
        <p:nvPicPr>
          <p:cNvPr id="3" name="Picture 2" descr="no_tradeErit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Eswatini: Percent fed:116.8%</a:t>
            </a:r>
          </a:p>
        </p:txBody>
      </p:sp>
      <p:pic>
        <p:nvPicPr>
          <p:cNvPr id="3" name="Picture 2" descr="no_tradeEswati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Ethiopia: Percent fed:63.6%</a:t>
            </a:r>
          </a:p>
        </p:txBody>
      </p:sp>
      <p:pic>
        <p:nvPicPr>
          <p:cNvPr id="3" name="Picture 2" descr="no_tradeEthiop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European Union (27) + UK: Percent fed:143.0%</a:t>
            </a:r>
          </a:p>
        </p:txBody>
      </p:sp>
      <p:pic>
        <p:nvPicPr>
          <p:cNvPr id="3" name="Picture 2" descr="no_tradeEuropean Union (27) + U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Fiji: Percent fed:37.8%</a:t>
            </a:r>
          </a:p>
        </p:txBody>
      </p:sp>
      <p:pic>
        <p:nvPicPr>
          <p:cNvPr id="3" name="Picture 2" descr="no_tradeFij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Gabon: Percent fed:31.7%</a:t>
            </a:r>
          </a:p>
        </p:txBody>
      </p:sp>
      <p:pic>
        <p:nvPicPr>
          <p:cNvPr id="3" name="Picture 2" descr="no_tradeGab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Gambia: Percent fed:59.3%</a:t>
            </a:r>
          </a:p>
        </p:txBody>
      </p:sp>
      <p:pic>
        <p:nvPicPr>
          <p:cNvPr id="3" name="Picture 2" descr="no_tradeGam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Angola: Percent fed:38.5%</a:t>
            </a:r>
          </a:p>
        </p:txBody>
      </p:sp>
      <p:pic>
        <p:nvPicPr>
          <p:cNvPr id="3" name="Picture 2" descr="no_tradeAngo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Georgia: Percent fed:23.3%</a:t>
            </a:r>
          </a:p>
        </p:txBody>
      </p:sp>
      <p:pic>
        <p:nvPicPr>
          <p:cNvPr id="3" name="Picture 2" descr="no_tradeGeorg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Ghana: Percent fed:99.3%</a:t>
            </a:r>
          </a:p>
        </p:txBody>
      </p:sp>
      <p:pic>
        <p:nvPicPr>
          <p:cNvPr id="3" name="Picture 2" descr="no_tradeGha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Guatemala: Percent fed:93.8%</a:t>
            </a:r>
          </a:p>
        </p:txBody>
      </p:sp>
      <p:pic>
        <p:nvPicPr>
          <p:cNvPr id="3" name="Picture 2" descr="no_tradeGuatemal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Guinea: Percent fed:102.1%</a:t>
            </a:r>
          </a:p>
        </p:txBody>
      </p:sp>
      <p:pic>
        <p:nvPicPr>
          <p:cNvPr id="3" name="Picture 2" descr="no_tradeGuin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Guinea-Bissau: Percent fed:76.0%</a:t>
            </a:r>
          </a:p>
        </p:txBody>
      </p:sp>
      <p:pic>
        <p:nvPicPr>
          <p:cNvPr id="3" name="Picture 2" descr="no_tradeGuinea-Bissa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Guyana: Percent fed:291.0%</a:t>
            </a:r>
          </a:p>
        </p:txBody>
      </p:sp>
      <p:pic>
        <p:nvPicPr>
          <p:cNvPr id="3" name="Picture 2" descr="no_tradeGuya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Haiti: Percent fed:61.1%</a:t>
            </a:r>
          </a:p>
        </p:txBody>
      </p:sp>
      <p:pic>
        <p:nvPicPr>
          <p:cNvPr id="3" name="Picture 2" descr="no_tradeHait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Honduras: Percent fed:62.0%</a:t>
            </a:r>
          </a:p>
        </p:txBody>
      </p:sp>
      <p:pic>
        <p:nvPicPr>
          <p:cNvPr id="3" name="Picture 2" descr="no_tradeHondu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India: Percent fed:81.7%</a:t>
            </a:r>
          </a:p>
        </p:txBody>
      </p:sp>
      <p:pic>
        <p:nvPicPr>
          <p:cNvPr id="3" name="Picture 2" descr="no_tradeInd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Indonesia: Percent fed:155.5%</a:t>
            </a:r>
          </a:p>
        </p:txBody>
      </p:sp>
      <p:pic>
        <p:nvPicPr>
          <p:cNvPr id="3" name="Picture 2" descr="no_tradeIndones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Argentina: Percent fed:534.2%</a:t>
            </a:r>
          </a:p>
        </p:txBody>
      </p:sp>
      <p:pic>
        <p:nvPicPr>
          <p:cNvPr id="3" name="Picture 2" descr="no_tradeArgenti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Iran (Islamic Republic of): Percent fed:53.6%</a:t>
            </a:r>
          </a:p>
        </p:txBody>
      </p:sp>
      <p:pic>
        <p:nvPicPr>
          <p:cNvPr id="3" name="Picture 2" descr="no_tradeIran (Islamic Republic of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Iraq: Percent fed:41.1%</a:t>
            </a:r>
          </a:p>
        </p:txBody>
      </p:sp>
      <p:pic>
        <p:nvPicPr>
          <p:cNvPr id="3" name="Picture 2" descr="no_tradeIra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Israel: Percent fed:39.7%</a:t>
            </a:r>
          </a:p>
        </p:txBody>
      </p:sp>
      <p:pic>
        <p:nvPicPr>
          <p:cNvPr id="3" name="Picture 2" descr="no_tradeIsra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Jamaica: Percent fed:39.7%</a:t>
            </a:r>
          </a:p>
        </p:txBody>
      </p:sp>
      <p:pic>
        <p:nvPicPr>
          <p:cNvPr id="3" name="Picture 2" descr="no_tradeJamai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Japan: Percent fed:64.9%</a:t>
            </a:r>
          </a:p>
        </p:txBody>
      </p:sp>
      <p:pic>
        <p:nvPicPr>
          <p:cNvPr id="3" name="Picture 2" descr="no_tradeJap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Jordan: Percent fed:12.9%</a:t>
            </a:r>
          </a:p>
        </p:txBody>
      </p:sp>
      <p:pic>
        <p:nvPicPr>
          <p:cNvPr id="3" name="Picture 2" descr="no_tradeJord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Kazakhstan: Percent fed:110.5%</a:t>
            </a:r>
          </a:p>
        </p:txBody>
      </p:sp>
      <p:pic>
        <p:nvPicPr>
          <p:cNvPr id="3" name="Picture 2" descr="no_tradeKazakh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Kenya: Percent fed:50.4%</a:t>
            </a:r>
          </a:p>
        </p:txBody>
      </p:sp>
      <p:pic>
        <p:nvPicPr>
          <p:cNvPr id="3" name="Picture 2" descr="no_tradeKeny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Democratic People's Republic of Korea: Percent fed:40.0%</a:t>
            </a:r>
          </a:p>
        </p:txBody>
      </p:sp>
      <p:pic>
        <p:nvPicPr>
          <p:cNvPr id="3" name="Picture 2" descr="no_tradeDemocratic People's Republic of Ko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Republic of Korea: Percent fed:35.4%</a:t>
            </a:r>
          </a:p>
        </p:txBody>
      </p:sp>
      <p:pic>
        <p:nvPicPr>
          <p:cNvPr id="3" name="Picture 2" descr="no_tradeRepublic of Kor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Armenia: Percent fed:18.9%</a:t>
            </a:r>
          </a:p>
        </p:txBody>
      </p:sp>
      <p:pic>
        <p:nvPicPr>
          <p:cNvPr id="3" name="Picture 2" descr="no_tradeArme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Kuwait: Percent fed:1.3%</a:t>
            </a:r>
          </a:p>
        </p:txBody>
      </p:sp>
      <p:pic>
        <p:nvPicPr>
          <p:cNvPr id="3" name="Picture 2" descr="no_tradeKuwa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Kyrgyzstan: Percent fed:40.1%</a:t>
            </a:r>
          </a:p>
        </p:txBody>
      </p:sp>
      <p:pic>
        <p:nvPicPr>
          <p:cNvPr id="3" name="Picture 2" descr="no_tradeKyrgyz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Lao People's Democratic Republic: Percent fed:128.6%</a:t>
            </a:r>
          </a:p>
        </p:txBody>
      </p:sp>
      <p:pic>
        <p:nvPicPr>
          <p:cNvPr id="3" name="Picture 2" descr="no_tradeLao People's Democratic Republi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Lebanon: Percent fed:22.3%</a:t>
            </a:r>
          </a:p>
        </p:txBody>
      </p:sp>
      <p:pic>
        <p:nvPicPr>
          <p:cNvPr id="3" name="Picture 2" descr="no_tradeLeban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Lesotho: Percent fed:19.4%</a:t>
            </a:r>
          </a:p>
        </p:txBody>
      </p:sp>
      <p:pic>
        <p:nvPicPr>
          <p:cNvPr id="3" name="Picture 2" descr="no_tradeLesoth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Liberia: Percent fed:25.2%</a:t>
            </a:r>
          </a:p>
        </p:txBody>
      </p:sp>
      <p:pic>
        <p:nvPicPr>
          <p:cNvPr id="3" name="Picture 2" descr="no_tradeLib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Libya: Percent fed:49.9%</a:t>
            </a:r>
          </a:p>
        </p:txBody>
      </p:sp>
      <p:pic>
        <p:nvPicPr>
          <p:cNvPr id="3" name="Picture 2" descr="no_tradeLiby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Madagascar: Percent fed:59.0%</a:t>
            </a:r>
          </a:p>
        </p:txBody>
      </p:sp>
      <p:pic>
        <p:nvPicPr>
          <p:cNvPr id="3" name="Picture 2" descr="no_tradeMadagasc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Malawi: Percent fed:103.9%</a:t>
            </a:r>
          </a:p>
        </p:txBody>
      </p:sp>
      <p:pic>
        <p:nvPicPr>
          <p:cNvPr id="3" name="Picture 2" descr="no_tradeMalaw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Malaysia: Percent fed:156.9%</a:t>
            </a:r>
          </a:p>
        </p:txBody>
      </p:sp>
      <p:pic>
        <p:nvPicPr>
          <p:cNvPr id="3" name="Picture 2" descr="no_tradeMalays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Australia: Percent fed:515.0%</a:t>
            </a:r>
          </a:p>
        </p:txBody>
      </p:sp>
      <p:pic>
        <p:nvPicPr>
          <p:cNvPr id="3" name="Picture 2" descr="no_tradeAustra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Mali: Percent fed:131.9%</a:t>
            </a:r>
          </a:p>
        </p:txBody>
      </p:sp>
      <p:pic>
        <p:nvPicPr>
          <p:cNvPr id="3" name="Picture 2" descr="no_tradeMal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Mauritania: Percent fed:76.8%</a:t>
            </a:r>
          </a:p>
        </p:txBody>
      </p:sp>
      <p:pic>
        <p:nvPicPr>
          <p:cNvPr id="3" name="Picture 2" descr="no_tradeMaurita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Mauritius: Percent fed:22.3%</a:t>
            </a:r>
          </a:p>
        </p:txBody>
      </p:sp>
      <p:pic>
        <p:nvPicPr>
          <p:cNvPr id="3" name="Picture 2" descr="no_tradeMauriti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Mexico: Percent fed:45.4%</a:t>
            </a:r>
          </a:p>
        </p:txBody>
      </p:sp>
      <p:pic>
        <p:nvPicPr>
          <p:cNvPr id="3" name="Picture 2" descr="no_tradeMexi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Republic of Moldova: Percent fed:72.1%</a:t>
            </a:r>
          </a:p>
        </p:txBody>
      </p:sp>
      <p:pic>
        <p:nvPicPr>
          <p:cNvPr id="3" name="Picture 2" descr="no_tradeRepublic of Moldo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Mongolia: Percent fed:67.6%</a:t>
            </a:r>
          </a:p>
        </p:txBody>
      </p:sp>
      <p:pic>
        <p:nvPicPr>
          <p:cNvPr id="3" name="Picture 2" descr="no_tradeMongol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Morocco: Percent fed:65.0%</a:t>
            </a:r>
          </a:p>
        </p:txBody>
      </p:sp>
      <p:pic>
        <p:nvPicPr>
          <p:cNvPr id="3" name="Picture 2" descr="no_tradeMoroc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Mozambique: Percent fed:43.3%</a:t>
            </a:r>
          </a:p>
        </p:txBody>
      </p:sp>
      <p:pic>
        <p:nvPicPr>
          <p:cNvPr id="3" name="Picture 2" descr="no_tradeMozambiqu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Namibia: Percent fed:49.0%</a:t>
            </a:r>
          </a:p>
        </p:txBody>
      </p:sp>
      <p:pic>
        <p:nvPicPr>
          <p:cNvPr id="3" name="Picture 2" descr="no_tradeNamib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Nepal: Percent fed:55.9%</a:t>
            </a:r>
          </a:p>
        </p:txBody>
      </p:sp>
      <p:pic>
        <p:nvPicPr>
          <p:cNvPr id="3" name="Picture 2" descr="no_tradeNep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Azerbaijan: Percent fed:39.2%</a:t>
            </a:r>
          </a:p>
        </p:txBody>
      </p:sp>
      <p:pic>
        <p:nvPicPr>
          <p:cNvPr id="3" name="Picture 2" descr="no_tradeAzerbaij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New Zealand: Percent fed:383.8%</a:t>
            </a:r>
          </a:p>
        </p:txBody>
      </p:sp>
      <p:pic>
        <p:nvPicPr>
          <p:cNvPr id="3" name="Picture 2" descr="no_tradeNew Zeala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Nicaragua: Percent fed:84.7%</a:t>
            </a:r>
          </a:p>
        </p:txBody>
      </p:sp>
      <p:pic>
        <p:nvPicPr>
          <p:cNvPr id="3" name="Picture 2" descr="no_tradeNicaragu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Niger: Percent fed:77.3%</a:t>
            </a:r>
          </a:p>
        </p:txBody>
      </p:sp>
      <p:pic>
        <p:nvPicPr>
          <p:cNvPr id="3" name="Picture 2" descr="no_tradeNig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Nigeria: Percent fed:63.3%</a:t>
            </a:r>
          </a:p>
        </p:txBody>
      </p:sp>
      <p:pic>
        <p:nvPicPr>
          <p:cNvPr id="3" name="Picture 2" descr="no_tradeNig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North Macedonia: Percent fed:38.3%</a:t>
            </a:r>
          </a:p>
        </p:txBody>
      </p:sp>
      <p:pic>
        <p:nvPicPr>
          <p:cNvPr id="3" name="Picture 2" descr="no_tradeNorth Macedon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Norway: Percent fed:112.5%</a:t>
            </a:r>
          </a:p>
        </p:txBody>
      </p:sp>
      <p:pic>
        <p:nvPicPr>
          <p:cNvPr id="3" name="Picture 2" descr="no_tradeNorw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Oman: Percent fed:26.4%</a:t>
            </a:r>
          </a:p>
        </p:txBody>
      </p:sp>
      <p:pic>
        <p:nvPicPr>
          <p:cNvPr id="3" name="Picture 2" descr="no_tradeOm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Pakistan: Percent fed:59.2%</a:t>
            </a:r>
          </a:p>
        </p:txBody>
      </p:sp>
      <p:pic>
        <p:nvPicPr>
          <p:cNvPr id="3" name="Picture 2" descr="no_tradePakist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Panama: Percent fed:108.3%</a:t>
            </a:r>
          </a:p>
        </p:txBody>
      </p:sp>
      <p:pic>
        <p:nvPicPr>
          <p:cNvPr id="3" name="Picture 2" descr="no_tradePanam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Papua New Guinea: Percent fed:38.7%</a:t>
            </a:r>
          </a:p>
        </p:txBody>
      </p:sp>
      <p:pic>
        <p:nvPicPr>
          <p:cNvPr id="3" name="Picture 2" descr="no_tradePapua New Guin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54864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1828800"/>
            <a:ext cx="27432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l">
              <a:defRPr sz="1000"/>
            </a:pPr>
            <a:r>
              <a:t>Scenario properties:</a:t>
            </a:r>
            <a:br/>
            <a:br/>
            <a:r>
              <a:t>no food trade</a:t>
            </a:r>
            <a:br/>
            <a:r>
              <a:t>2month feed, 1month biofuel</a:t>
            </a:r>
            <a:br/>
            <a:r>
              <a:t>baseline waste</a:t>
            </a:r>
            <a:br/>
            <a:r>
              <a:t>minimum sufficient nutrition</a:t>
            </a:r>
            <a:br/>
            <a:r>
              <a:t>few stocks used</a:t>
            </a:r>
            <a:br/>
            <a:r>
              <a:t>normal crop seasons</a:t>
            </a:r>
            <a:br/>
            <a:r>
              <a:t>reduced fish</a:t>
            </a:r>
            <a:br/>
            <a:r>
              <a:t>nuclear winter crops</a:t>
            </a:r>
            <a:br/>
            <a:r>
              <a:t>don't include protein</a:t>
            </a:r>
            <a:br/>
            <a:r>
              <a:t>don't include fat</a:t>
            </a:r>
            <a:br/>
            <a:r>
              <a:t>cull animals</a:t>
            </a:r>
            <a:br/>
            <a:r>
              <a:t>use resilient foods</a:t>
            </a:r>
            <a:br/>
            <a:r>
              <a:t>dairy cow feed prioritized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